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</p:sldMasterIdLst>
  <p:notesMasterIdLst>
    <p:notesMasterId r:id="rId20"/>
  </p:notesMasterIdLst>
  <p:handoutMasterIdLst>
    <p:handoutMasterId r:id="rId21"/>
  </p:handoutMasterIdLst>
  <p:sldIdLst>
    <p:sldId id="2134804214" r:id="rId5"/>
    <p:sldId id="2118" r:id="rId6"/>
    <p:sldId id="2134804213" r:id="rId7"/>
    <p:sldId id="2134804215" r:id="rId8"/>
    <p:sldId id="2134804216" r:id="rId9"/>
    <p:sldId id="2134804219" r:id="rId10"/>
    <p:sldId id="2134804217" r:id="rId11"/>
    <p:sldId id="2134804220" r:id="rId12"/>
    <p:sldId id="2134804221" r:id="rId13"/>
    <p:sldId id="2134804226" r:id="rId14"/>
    <p:sldId id="2134804223" r:id="rId15"/>
    <p:sldId id="2134804225" r:id="rId16"/>
    <p:sldId id="2134804227" r:id="rId17"/>
    <p:sldId id="2134804188" r:id="rId18"/>
    <p:sldId id="40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134804214"/>
            <p14:sldId id="2118"/>
            <p14:sldId id="2134804213"/>
            <p14:sldId id="2134804215"/>
            <p14:sldId id="2134804216"/>
            <p14:sldId id="2134804219"/>
            <p14:sldId id="2134804217"/>
            <p14:sldId id="2134804220"/>
            <p14:sldId id="2134804221"/>
            <p14:sldId id="2134804226"/>
            <p14:sldId id="2134804223"/>
            <p14:sldId id="2134804225"/>
            <p14:sldId id="2134804227"/>
            <p14:sldId id="2134804188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5BBBFF"/>
    <a:srgbClr val="BDE4FF"/>
    <a:srgbClr val="9DD6FF"/>
    <a:srgbClr val="0A0C40"/>
    <a:srgbClr val="D9D9D9"/>
    <a:srgbClr val="000063"/>
    <a:srgbClr val="00075F"/>
    <a:srgbClr val="328DFF"/>
    <a:srgbClr val="00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0" autoAdjust="0"/>
    <p:restoredTop sz="96879" autoAdjust="0"/>
  </p:normalViewPr>
  <p:slideViewPr>
    <p:cSldViewPr snapToGrid="0">
      <p:cViewPr varScale="1">
        <p:scale>
          <a:sx n="152" d="100"/>
          <a:sy n="152" d="100"/>
        </p:scale>
        <p:origin x="780" y="138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7/8/2021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1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05" r:id="rId2"/>
    <p:sldLayoutId id="2147484214" r:id="rId3"/>
    <p:sldLayoutId id="2147484207" r:id="rId4"/>
    <p:sldLayoutId id="2147484211" r:id="rId5"/>
    <p:sldLayoutId id="2147484233" r:id="rId6"/>
    <p:sldLayoutId id="2147484212" r:id="rId7"/>
    <p:sldLayoutId id="2147484213" r:id="rId8"/>
    <p:sldLayoutId id="2147484215" r:id="rId9"/>
    <p:sldLayoutId id="2147484216" r:id="rId10"/>
    <p:sldLayoutId id="2147484217" r:id="rId11"/>
    <p:sldLayoutId id="2147484218" r:id="rId12"/>
    <p:sldLayoutId id="2147484232" r:id="rId13"/>
    <p:sldLayoutId id="2147484219" r:id="rId14"/>
    <p:sldLayoutId id="2147484221" r:id="rId15"/>
    <p:sldLayoutId id="2147484220" r:id="rId16"/>
    <p:sldLayoutId id="2147484222" r:id="rId17"/>
    <p:sldLayoutId id="2147484223" r:id="rId18"/>
    <p:sldLayoutId id="2147484224" r:id="rId19"/>
    <p:sldLayoutId id="2147484225" r:id="rId20"/>
    <p:sldLayoutId id="2147484226" r:id="rId21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2.5.x/reference/aop.html" TargetMode="External"/><Relationship Id="rId2" Type="http://schemas.openxmlformats.org/officeDocument/2006/relationships/hyperlink" Target="https://www.baeldung.com/spring-ao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174-46F1-E94D-895E-54330777A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443198"/>
          </a:xfrm>
        </p:spPr>
        <p:txBody>
          <a:bodyPr/>
          <a:lstStyle/>
          <a:p>
            <a:r>
              <a:rPr lang="en-US" sz="3200" dirty="0"/>
              <a:t>Aspect Oriented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4ABF5E-6BD4-C84D-B112-EDF79B4DBC4C}"/>
              </a:ext>
            </a:extLst>
          </p:cNvPr>
          <p:cNvSpPr txBox="1">
            <a:spLocks/>
          </p:cNvSpPr>
          <p:nvPr/>
        </p:nvSpPr>
        <p:spPr bwMode="white">
          <a:xfrm>
            <a:off x="821799" y="687484"/>
            <a:ext cx="6731000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56DA5-A34A-2048-94C4-217EF1A4D279}"/>
              </a:ext>
            </a:extLst>
          </p:cNvPr>
          <p:cNvSpPr/>
          <p:nvPr/>
        </p:nvSpPr>
        <p:spPr>
          <a:xfrm>
            <a:off x="766571" y="219607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July - 2021</a:t>
            </a:r>
          </a:p>
        </p:txBody>
      </p:sp>
    </p:spTree>
    <p:extLst>
      <p:ext uri="{BB962C8B-B14F-4D97-AF65-F5344CB8AC3E}">
        <p14:creationId xmlns:p14="http://schemas.microsoft.com/office/powerpoint/2010/main" val="193125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Pointcut </a:t>
            </a:r>
            <a:r>
              <a:rPr lang="en-US" b="0" dirty="0"/>
              <a:t>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812008"/>
          </a:xfrm>
        </p:spPr>
        <p:txBody>
          <a:bodyPr anchor="ctr" anchorCtr="0">
            <a:normAutofit fontScale="85000" lnSpcReduction="20000"/>
          </a:bodyPr>
          <a:lstStyle/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- Pointcut expressions: [Spring-AOP] </a:t>
            </a:r>
            <a:r>
              <a:rPr lang="en-US" dirty="0">
                <a:solidFill>
                  <a:srgbClr val="FF00FF"/>
                </a:solidFill>
              </a:rPr>
              <a:t>execution, within, this, target, </a:t>
            </a:r>
            <a:r>
              <a:rPr lang="en-US" dirty="0" err="1">
                <a:solidFill>
                  <a:srgbClr val="FF00FF"/>
                </a:solidFill>
              </a:rPr>
              <a:t>args</a:t>
            </a:r>
            <a:r>
              <a:rPr lang="en-US" dirty="0">
                <a:solidFill>
                  <a:srgbClr val="FF00FF"/>
                </a:solidFill>
              </a:rPr>
              <a:t>, @target, @args, @within, @annotation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u="sng" dirty="0"/>
              <a:t>execution</a:t>
            </a:r>
            <a:r>
              <a:rPr lang="en-US" dirty="0"/>
              <a:t>: matches method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within</a:t>
            </a:r>
            <a:r>
              <a:rPr lang="en-US" dirty="0"/>
              <a:t>: matches types inside a package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u="sng" dirty="0"/>
              <a:t>@annotation</a:t>
            </a:r>
            <a:r>
              <a:rPr lang="en-US" dirty="0"/>
              <a:t>: matches </a:t>
            </a:r>
            <a:r>
              <a:rPr lang="en-US" dirty="0" err="1"/>
              <a:t>Joinpoints</a:t>
            </a:r>
            <a:r>
              <a:rPr lang="en-US" dirty="0"/>
              <a:t> (methods) with the annotation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70E59-D6C4-4095-B7FF-9A5AFDC0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6" y="1810952"/>
            <a:ext cx="4621107" cy="751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FC7DF-4870-4083-AB4F-CE133EDD0A08}"/>
              </a:ext>
            </a:extLst>
          </p:cNvPr>
          <p:cNvSpPr/>
          <p:nvPr/>
        </p:nvSpPr>
        <p:spPr>
          <a:xfrm>
            <a:off x="4815961" y="1769874"/>
            <a:ext cx="2965595" cy="1972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362F7-DEBD-48B7-AD17-52A8832D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10" y="3175166"/>
            <a:ext cx="5705407" cy="14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2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Spring-AOP configuration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812008"/>
          </a:xfrm>
        </p:spPr>
        <p:txBody>
          <a:bodyPr anchor="ctr" anchorCtr="0">
            <a:normAutofit lnSpcReduction="10000"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Spring-AOP: runtime-weaving and only applied to methods.</a:t>
            </a:r>
          </a:p>
          <a:p>
            <a:pPr marL="285750" indent="-285750" algn="ctr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</a:rPr>
              <a:t>@EnableAspectJAutoProxy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 err="1"/>
              <a:t>SpringAOP</a:t>
            </a:r>
            <a:r>
              <a:rPr lang="en-US" dirty="0"/>
              <a:t> vs AspectJ: AspectJ is compile-time and is used for more complex necessities.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Spring-Boot configuration [POM.xml]: </a:t>
            </a:r>
            <a:r>
              <a:rPr lang="es-ES" sz="1800" i="1" dirty="0" err="1">
                <a:solidFill>
                  <a:srgbClr val="FF00FF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spring</a:t>
            </a:r>
            <a:r>
              <a:rPr lang="es-ES" sz="1800" i="1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-</a:t>
            </a:r>
            <a:r>
              <a:rPr lang="es-ES" sz="1800" i="1" dirty="0" err="1">
                <a:solidFill>
                  <a:srgbClr val="FF00FF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boot</a:t>
            </a:r>
            <a:r>
              <a:rPr lang="es-ES" sz="1800" i="1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-starter-</a:t>
            </a:r>
            <a:r>
              <a:rPr lang="es-ES" sz="1800" i="1" dirty="0" err="1">
                <a:solidFill>
                  <a:srgbClr val="FF00FF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</a:rPr>
              <a:t>aop</a:t>
            </a: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FF1C75-42B3-4721-B62E-734C505C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5" y="3188790"/>
            <a:ext cx="4305413" cy="10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1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413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0" indent="0" algn="l">
              <a:buNone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solidFill>
                <a:srgbClr val="FFFFFF"/>
              </a:solidFill>
              <a:latin typeface="sf pro display"/>
            </a:endParaRPr>
          </a:p>
          <a:p>
            <a:pPr marL="0" indent="0" algn="l">
              <a:buNone/>
            </a:pPr>
            <a:endParaRPr lang="en-US" sz="2300" dirty="0">
              <a:solidFill>
                <a:schemeClr val="accent4"/>
              </a:solidFill>
              <a:latin typeface="sf pro display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417D34-83D7-479E-84FB-D99FB708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643495"/>
            <a:ext cx="3850726" cy="836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06CC8-08AF-402E-B557-8668B928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68" y="1144361"/>
            <a:ext cx="5189132" cy="3208924"/>
          </a:xfrm>
          <a:prstGeom prst="rect">
            <a:avLst/>
          </a:prstGeom>
          <a:effectLst>
            <a:outerShdw blurRad="50800" dist="38100" dir="10800000" algn="r" rotWithShape="0">
              <a:schemeClr val="bg1">
                <a:alpha val="40000"/>
              </a:scheme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75188-0DAE-4786-B6DA-D5A10191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4" y="4389500"/>
            <a:ext cx="7848805" cy="2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8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Bibliography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4133"/>
            <a:ext cx="8385048" cy="3839398"/>
          </a:xfrm>
        </p:spPr>
        <p:txBody>
          <a:bodyPr anchor="ctr" anchorCtr="0">
            <a:normAutofit fontScale="47500" lnSpcReduction="20000"/>
          </a:bodyPr>
          <a:lstStyle/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0" indent="0" algn="l">
              <a:buNone/>
            </a:pPr>
            <a:endParaRPr lang="en-US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rgbClr val="FFFFFF"/>
              </a:solidFill>
              <a:latin typeface="sf pro display"/>
            </a:endParaRPr>
          </a:p>
          <a:p>
            <a:pPr marL="0" indent="0" algn="l">
              <a:buNone/>
            </a:pPr>
            <a:endParaRPr lang="en-US" sz="2300" dirty="0">
              <a:latin typeface="sf pro display"/>
            </a:endParaRPr>
          </a:p>
          <a:p>
            <a:pPr marL="285750" indent="-285750" algn="l">
              <a:buFontTx/>
              <a:buChar char="-"/>
            </a:pPr>
            <a:r>
              <a:rPr lang="en-US" sz="2300" dirty="0">
                <a:latin typeface="sf pro display"/>
              </a:rPr>
              <a:t>Introduction to Spring-AOP </a:t>
            </a:r>
            <a:r>
              <a:rPr lang="en-US" sz="2300" dirty="0">
                <a:solidFill>
                  <a:schemeClr val="accent4"/>
                </a:solidFill>
                <a:latin typeface="sf pro displ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https://www.baeldung.com/spring-aop</a:t>
            </a:r>
            <a:endParaRPr lang="en-US" sz="2300" dirty="0">
              <a:solidFill>
                <a:schemeClr val="accent4"/>
              </a:solidFill>
              <a:latin typeface="sf pro display"/>
            </a:endParaRPr>
          </a:p>
          <a:p>
            <a:pPr marL="0" indent="0" algn="l">
              <a:buNone/>
            </a:pPr>
            <a:r>
              <a:rPr lang="en-US" sz="2300" dirty="0">
                <a:solidFill>
                  <a:schemeClr val="accent4"/>
                </a:solidFill>
                <a:latin typeface="sf pro display"/>
              </a:rPr>
              <a:t>  </a:t>
            </a:r>
          </a:p>
          <a:p>
            <a:pPr marL="285750" indent="-285750" algn="l">
              <a:buFontTx/>
              <a:buChar char="-"/>
            </a:pPr>
            <a:r>
              <a:rPr lang="en-US" sz="2300" dirty="0">
                <a:latin typeface="sf pro display"/>
              </a:rPr>
              <a:t>AOP with Spring </a:t>
            </a:r>
            <a:r>
              <a:rPr lang="en-US" sz="2300" dirty="0">
                <a:solidFill>
                  <a:schemeClr val="accent4"/>
                </a:solidFill>
                <a:latin typeface="sf pro displ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https://docs.spring.io/spring-framework/docs/2.5.x/reference/aop.html</a:t>
            </a:r>
            <a:r>
              <a:rPr lang="en-US" sz="2300" dirty="0">
                <a:solidFill>
                  <a:schemeClr val="accent4"/>
                </a:solidFill>
                <a:latin typeface="sf pro display"/>
              </a:rPr>
              <a:t> </a:t>
            </a:r>
          </a:p>
          <a:p>
            <a:pPr marL="0" indent="0" algn="l">
              <a:buNone/>
            </a:pPr>
            <a:endParaRPr lang="en-US" sz="2300" dirty="0">
              <a:solidFill>
                <a:schemeClr val="accent4"/>
              </a:solidFill>
              <a:latin typeface="sf pro display"/>
            </a:endParaRPr>
          </a:p>
          <a:p>
            <a:pPr marL="285750" indent="-285750" algn="l">
              <a:buFontTx/>
              <a:buChar char="-"/>
            </a:pPr>
            <a:r>
              <a:rPr lang="en-US" sz="2300" dirty="0">
                <a:latin typeface="sf pro display"/>
              </a:rPr>
              <a:t>Aspect Oriented Programming with Spring AOP [Pluralsight]</a:t>
            </a:r>
          </a:p>
          <a:p>
            <a:pPr marL="285750" indent="-285750" algn="l">
              <a:buFontTx/>
              <a:buChar char="-"/>
            </a:pPr>
            <a:endParaRPr lang="en-US" sz="2300" dirty="0"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latin typeface="sf pro display"/>
            </a:endParaRPr>
          </a:p>
          <a:p>
            <a:pPr marL="285750" indent="-285750" algn="l">
              <a:buFontTx/>
              <a:buChar char="-"/>
            </a:pPr>
            <a:endParaRPr lang="en-US" sz="2300" dirty="0">
              <a:latin typeface="sf pro display"/>
            </a:endParaRPr>
          </a:p>
          <a:p>
            <a:pPr marL="0" indent="0" algn="l">
              <a:buNone/>
            </a:pPr>
            <a:endParaRPr lang="en-US" sz="2300" dirty="0">
              <a:latin typeface="sf pro display"/>
            </a:endParaRPr>
          </a:p>
          <a:p>
            <a:pPr marL="285750" indent="-285750" algn="l">
              <a:buFontTx/>
              <a:buChar char="-"/>
            </a:pPr>
            <a:r>
              <a:rPr lang="en-US" sz="2300" dirty="0">
                <a:latin typeface="sf pro display"/>
              </a:rPr>
              <a:t>Logging with Spring-AOP [Coursera]</a:t>
            </a:r>
          </a:p>
          <a:p>
            <a:pPr marL="0" indent="0" algn="l">
              <a:buNone/>
            </a:pPr>
            <a:endParaRPr lang="en-US" sz="2300" dirty="0">
              <a:solidFill>
                <a:schemeClr val="accent4"/>
              </a:solidFill>
              <a:latin typeface="sf pro display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0" indent="0" algn="l">
              <a:buNone/>
            </a:pPr>
            <a:endParaRPr lang="en-US" b="1" i="0" dirty="0">
              <a:solidFill>
                <a:srgbClr val="FFFFFF"/>
              </a:solidFill>
              <a:effectLst/>
              <a:latin typeface="sf pro display"/>
            </a:endParaRP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1F3F1-BE63-45AC-A7E5-74766D30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41" y="1969679"/>
            <a:ext cx="5007597" cy="779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1011B-5741-4C59-8EF4-F694A70BF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41" y="3225384"/>
            <a:ext cx="2747997" cy="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F30ACF-359C-4268-94C8-13FD846BE24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DC88D-8A98-3A41-8570-0BDB7D955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Reference-Architecture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D0F2-14B6-FF41-AC62-0A06BD492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Felix Mellado and Hugo Mozo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680A99-DFE5-0C40-8E79-AB4C04D87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438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4FCAD-3AA7-5144-9DCB-2E36CEE791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A2E41D-3993-4D4B-83DB-70C84D431CB6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9648" y="1900461"/>
            <a:ext cx="3135481" cy="2676802"/>
          </a:xfrm>
          <a:prstGeom prst="rect">
            <a:avLst/>
          </a:prstGeom>
        </p:spPr>
        <p:txBody>
          <a:bodyPr vert="horz" lIns="91425" tIns="45712" rIns="91425" bIns="45712" rtlCol="0" anchor="t">
            <a:noAutofit/>
          </a:bodyPr>
          <a:lstStyle>
            <a:lvl1pPr algn="l" defTabSz="457124" rtl="0" eaLnBrk="1" latinLnBrk="0" hangingPunct="1">
              <a:spcBef>
                <a:spcPct val="0"/>
              </a:spcBef>
              <a:buNone/>
              <a:defRPr sz="2500" kern="1200" baseline="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C753-21B3-E144-BB5C-3ECE5DA6DD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562" y="4540724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AOP. Basics</a:t>
            </a:r>
          </a:p>
          <a:p>
            <a:pPr>
              <a:spcBef>
                <a:spcPts val="2400"/>
              </a:spcBef>
            </a:pPr>
            <a:r>
              <a:rPr lang="en-US" dirty="0"/>
              <a:t>AOP. Demo</a:t>
            </a:r>
          </a:p>
          <a:p>
            <a:pPr>
              <a:spcBef>
                <a:spcPts val="2400"/>
              </a:spcBef>
            </a:pPr>
            <a:r>
              <a:rPr lang="en-US" dirty="0"/>
              <a:t>Bibliography</a:t>
            </a:r>
          </a:p>
          <a:p>
            <a:pPr>
              <a:spcBef>
                <a:spcPts val="2400"/>
              </a:spcBef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32302"/>
            <a:ext cx="8385048" cy="3462029"/>
          </a:xfrm>
          <a:effectLst>
            <a:outerShdw blurRad="50800" dist="50800" dir="5400000" algn="ctr" rotWithShape="0">
              <a:schemeClr val="tx2"/>
            </a:outerShdw>
          </a:effectLst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AOP (Aspect Oriented Programming) is a paradigm used to separate business-logic from cross-cutting concerns (Logging, Security, Transactions, Caching…)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AOP complements OOP by injecting Aspects into the objects.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E8B54F2-5EB0-431B-8D3F-0674AEDC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83" y="2292804"/>
            <a:ext cx="3495954" cy="247845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90000"/>
                <a:lumOff val="1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65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876138"/>
          </a:xfrm>
        </p:spPr>
        <p:txBody>
          <a:bodyPr anchor="ctr" anchorCtr="0">
            <a:normAutofit fontScale="40000" lnSpcReduction="20000"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4000" b="1" u="sng" dirty="0"/>
              <a:t>Aspect</a:t>
            </a:r>
            <a:r>
              <a:rPr lang="en-US" sz="4000" dirty="0"/>
              <a:t>: class with the  Advices (related to a concern: Logging, Security…).</a:t>
            </a:r>
          </a:p>
          <a:p>
            <a:pPr lvl="2" algn="ctr">
              <a:spcBef>
                <a:spcPts val="2400"/>
              </a:spcBef>
            </a:pPr>
            <a:r>
              <a:rPr lang="en-US" sz="4000" dirty="0"/>
              <a:t>ASPECT = POINTCUT (pattern) + ADVICE (code)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4000" b="1" u="sng" dirty="0"/>
              <a:t>Pointcut</a:t>
            </a:r>
            <a:r>
              <a:rPr lang="en-US" sz="4000" dirty="0"/>
              <a:t>: pattern to identify </a:t>
            </a:r>
            <a:r>
              <a:rPr lang="en-US" sz="4000" dirty="0" err="1"/>
              <a:t>Joinpoints</a:t>
            </a:r>
            <a:r>
              <a:rPr lang="en-US" sz="4000" dirty="0"/>
              <a:t>, where execute the advice.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4000" b="1" u="sng" dirty="0"/>
              <a:t>Advice</a:t>
            </a:r>
            <a:r>
              <a:rPr lang="en-US" sz="4000" dirty="0"/>
              <a:t>: code executed by an aspect in a </a:t>
            </a:r>
            <a:r>
              <a:rPr lang="en-US" sz="4000" dirty="0" err="1"/>
              <a:t>Joinpoint</a:t>
            </a:r>
            <a:r>
              <a:rPr lang="en-US" sz="4000" dirty="0"/>
              <a:t>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4000" b="1" u="sng" dirty="0" err="1"/>
              <a:t>Joinpoint</a:t>
            </a:r>
            <a:r>
              <a:rPr lang="en-US" sz="4000" dirty="0"/>
              <a:t>: method to be executed.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sz="4000" b="1" u="sng" dirty="0"/>
              <a:t>Weaving</a:t>
            </a:r>
            <a:r>
              <a:rPr lang="en-US" sz="4000" dirty="0"/>
              <a:t>: linking Aspects to </a:t>
            </a:r>
            <a:r>
              <a:rPr lang="en-US" sz="4000" dirty="0" err="1"/>
              <a:t>Joinpoints</a:t>
            </a:r>
            <a:r>
              <a:rPr lang="en-US" sz="4000" dirty="0"/>
              <a:t> (by wrapping with AOP-proxies).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4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AOP-Proxy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Proxies wrap the Pointcuts (methods) adding the new logic (Advices).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2 types: JDK-dynamic-proxy, CGLIB-proxy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DA540-DA13-4FBB-AC28-4D5193A7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2" y="2322080"/>
            <a:ext cx="1497013" cy="1790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1">
                <a:lumMod val="90000"/>
                <a:lumOff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FE78257-3024-4177-9FBE-85FAE793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32" y="2150630"/>
            <a:ext cx="3379787" cy="2133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1">
                <a:lumMod val="90000"/>
                <a:lumOff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009B2C-FA00-4ADD-BCC1-FDF94CBF776B}"/>
              </a:ext>
            </a:extLst>
          </p:cNvPr>
          <p:cNvCxnSpPr>
            <a:cxnSpLocks/>
          </p:cNvCxnSpPr>
          <p:nvPr/>
        </p:nvCxnSpPr>
        <p:spPr>
          <a:xfrm>
            <a:off x="3083016" y="3090062"/>
            <a:ext cx="9917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090F34-5181-4C53-8A1F-1F2DBDAABA8A}"/>
              </a:ext>
            </a:extLst>
          </p:cNvPr>
          <p:cNvSpPr txBox="1"/>
          <p:nvPr/>
        </p:nvSpPr>
        <p:spPr>
          <a:xfrm>
            <a:off x="3194672" y="2701849"/>
            <a:ext cx="768403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dirty="0">
                <a:solidFill>
                  <a:schemeClr val="tx2"/>
                </a:solidFill>
              </a:rPr>
              <a:t>AOP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24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AOP-Proxy (II)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4133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b="1" u="sng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b="1" u="sng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u="sng" dirty="0"/>
              <a:t>JDK-dynamic-proxy</a:t>
            </a:r>
            <a:r>
              <a:rPr lang="en-US" dirty="0"/>
              <a:t>: used by default in Spring-AOP (to proxy interfaces)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u="sng" dirty="0"/>
              <a:t>CGLIB-proxy</a:t>
            </a:r>
            <a:r>
              <a:rPr lang="en-US" dirty="0"/>
              <a:t>: used when the class does not implement interface.</a:t>
            </a:r>
            <a:endParaRPr lang="en-US" b="1" u="sng" dirty="0"/>
          </a:p>
          <a:p>
            <a:pPr marL="285750" lvl="8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D5F86-D819-4EA8-B6D1-8B68D7D8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9" y="2146537"/>
            <a:ext cx="4675187" cy="20796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1">
                <a:lumMod val="90000"/>
                <a:lumOff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2BC5DC6-64DD-472A-B96B-795F8D3B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49" y="2933142"/>
            <a:ext cx="2960687" cy="50641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1">
                <a:lumMod val="90000"/>
                <a:lumOff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24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32329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b="1" i="1" u="sng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b="1" dirty="0"/>
              <a:t>Advice</a:t>
            </a:r>
            <a:r>
              <a:rPr lang="en-US" dirty="0"/>
              <a:t>: the code executed by an Aspect at a particular </a:t>
            </a:r>
            <a:r>
              <a:rPr lang="en-US" dirty="0" err="1"/>
              <a:t>Joinpoint</a:t>
            </a:r>
            <a:r>
              <a:rPr lang="en-US" dirty="0"/>
              <a:t>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[Spring-AOP] </a:t>
            </a:r>
            <a:r>
              <a:rPr lang="en-GB" sz="1800" dirty="0">
                <a:solidFill>
                  <a:srgbClr val="FF99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@Before, @After, @AfterReturning, @AfterThrowing, @Around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.</a:t>
            </a:r>
            <a:endParaRPr lang="es-ES" sz="1800" dirty="0">
              <a:effectLst/>
              <a:latin typeface="MS PGothic" panose="020B0600070205080204" pitchFamily="34" charset="-128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301186-DE81-4A94-922B-E88959A8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639" y="1902041"/>
            <a:ext cx="5257800" cy="2857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1">
                <a:lumMod val="90000"/>
                <a:lumOff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1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</a:t>
            </a:r>
            <a:r>
              <a:rPr lang="en-US" b="0" dirty="0"/>
              <a:t>(II)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FF835-FE10-4C75-B73E-EDD10DA4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39" y="1188699"/>
            <a:ext cx="5715149" cy="1785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3A40ED-2A37-44BA-BB96-1C8C5644402A}"/>
              </a:ext>
            </a:extLst>
          </p:cNvPr>
          <p:cNvSpPr/>
          <p:nvPr/>
        </p:nvSpPr>
        <p:spPr>
          <a:xfrm>
            <a:off x="1382239" y="2171021"/>
            <a:ext cx="5463348" cy="8068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5B19D7-9BBE-4723-9A4E-9113A5D25A93}"/>
              </a:ext>
            </a:extLst>
          </p:cNvPr>
          <p:cNvCxnSpPr>
            <a:cxnSpLocks/>
          </p:cNvCxnSpPr>
          <p:nvPr/>
        </p:nvCxnSpPr>
        <p:spPr>
          <a:xfrm flipH="1" flipV="1">
            <a:off x="2643308" y="2820040"/>
            <a:ext cx="522515" cy="5609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DCFD17-BB24-4641-BDC3-618026DD5BC8}"/>
              </a:ext>
            </a:extLst>
          </p:cNvPr>
          <p:cNvSpPr txBox="1"/>
          <p:nvPr/>
        </p:nvSpPr>
        <p:spPr>
          <a:xfrm>
            <a:off x="3081297" y="3380975"/>
            <a:ext cx="1483905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dirty="0" err="1">
                <a:solidFill>
                  <a:schemeClr val="tx2"/>
                </a:solidFill>
              </a:rPr>
              <a:t>Advice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4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Pointcut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Pointcut: pattern to select in which </a:t>
            </a:r>
            <a:r>
              <a:rPr lang="en-US" dirty="0" err="1"/>
              <a:t>Joinpoints</a:t>
            </a:r>
            <a:r>
              <a:rPr lang="en-US" dirty="0"/>
              <a:t> will be executed the Advice.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[Spring-AOP] </a:t>
            </a:r>
            <a:r>
              <a:rPr lang="en-US" dirty="0">
                <a:solidFill>
                  <a:srgbClr val="FF00FF"/>
                </a:solidFill>
              </a:rPr>
              <a:t>@Pointcut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583ACB-3407-4589-8747-1D5A9569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70" y="1420623"/>
            <a:ext cx="4677161" cy="34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3CE5E-339B-4DB9-AB10-62F9FCA4CC9B}"/>
              </a:ext>
            </a:extLst>
          </p:cNvPr>
          <p:cNvSpPr/>
          <p:nvPr/>
        </p:nvSpPr>
        <p:spPr>
          <a:xfrm>
            <a:off x="3526971" y="3726756"/>
            <a:ext cx="4372216" cy="184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518712-9E15-4BB6-86D8-3410DFF16F4A}"/>
              </a:ext>
            </a:extLst>
          </p:cNvPr>
          <p:cNvSpPr/>
          <p:nvPr/>
        </p:nvSpPr>
        <p:spPr>
          <a:xfrm>
            <a:off x="4034118" y="2389273"/>
            <a:ext cx="1982480" cy="238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A4B73-C9FA-4749-9273-6B3E4AEA38FA}"/>
              </a:ext>
            </a:extLst>
          </p:cNvPr>
          <p:cNvSpPr txBox="1"/>
          <p:nvPr/>
        </p:nvSpPr>
        <p:spPr>
          <a:xfrm>
            <a:off x="1067194" y="3897414"/>
            <a:ext cx="922084" cy="276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dirty="0" err="1">
                <a:solidFill>
                  <a:schemeClr val="tx2"/>
                </a:solidFill>
              </a:rPr>
              <a:t>Pointcut</a:t>
            </a:r>
            <a:endParaRPr lang="es-ES_tradnl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2B5969-B185-4EEB-984A-68F6F85E3ED6}"/>
              </a:ext>
            </a:extLst>
          </p:cNvPr>
          <p:cNvCxnSpPr>
            <a:cxnSpLocks/>
          </p:cNvCxnSpPr>
          <p:nvPr/>
        </p:nvCxnSpPr>
        <p:spPr>
          <a:xfrm flipV="1">
            <a:off x="2097741" y="2571750"/>
            <a:ext cx="1867220" cy="440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F817D1-0873-4439-9FAC-3ADE136B769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89278" y="3860176"/>
            <a:ext cx="1468537" cy="1757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379AC15-E25A-4C4E-A8B5-782495D46425}"/>
              </a:ext>
            </a:extLst>
          </p:cNvPr>
          <p:cNvSpPr/>
          <p:nvPr/>
        </p:nvSpPr>
        <p:spPr>
          <a:xfrm>
            <a:off x="3526971" y="4156150"/>
            <a:ext cx="4372216" cy="4081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92B09E-5F06-401A-A14A-CB14F85F7652}"/>
              </a:ext>
            </a:extLst>
          </p:cNvPr>
          <p:cNvCxnSpPr>
            <a:cxnSpLocks/>
          </p:cNvCxnSpPr>
          <p:nvPr/>
        </p:nvCxnSpPr>
        <p:spPr>
          <a:xfrm>
            <a:off x="1989278" y="4066873"/>
            <a:ext cx="1468537" cy="278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B2B389-68D9-4A23-9790-B0416D6D9A4C}"/>
              </a:ext>
            </a:extLst>
          </p:cNvPr>
          <p:cNvSpPr txBox="1"/>
          <p:nvPr/>
        </p:nvSpPr>
        <p:spPr>
          <a:xfrm>
            <a:off x="998924" y="2883233"/>
            <a:ext cx="1098817" cy="5539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dirty="0" err="1">
                <a:solidFill>
                  <a:schemeClr val="tx2"/>
                </a:solidFill>
              </a:rPr>
              <a:t>Combined</a:t>
            </a:r>
            <a:r>
              <a:rPr lang="es-ES_tradnl" dirty="0">
                <a:solidFill>
                  <a:schemeClr val="tx2"/>
                </a:solidFill>
              </a:rPr>
              <a:t> </a:t>
            </a:r>
            <a:r>
              <a:rPr lang="es-ES_tradnl" dirty="0" err="1">
                <a:solidFill>
                  <a:schemeClr val="tx2"/>
                </a:solidFill>
              </a:rPr>
              <a:t>Pointcut</a:t>
            </a:r>
            <a:endParaRPr lang="es-ES_trad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3643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59A549CE48541B951632D4196BCA1" ma:contentTypeVersion="0" ma:contentTypeDescription="Create a new document." ma:contentTypeScope="" ma:versionID="f1d972d1aa6d9ea55dca7ba336562a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677D545-A467-4A02-8DAF-7A685903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51680</TotalTime>
  <Words>441</Words>
  <Application>Microsoft Office PowerPoint</Application>
  <PresentationFormat>On-screen Show (16:9)</PresentationFormat>
  <Paragraphs>154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MS PGothic</vt:lpstr>
      <vt:lpstr>Arial</vt:lpstr>
      <vt:lpstr>Arial Regular</vt:lpstr>
      <vt:lpstr>Calibri</vt:lpstr>
      <vt:lpstr>Courier New</vt:lpstr>
      <vt:lpstr>sf pro display</vt:lpstr>
      <vt:lpstr>Times New Roman</vt:lpstr>
      <vt:lpstr>Master Slide</vt:lpstr>
      <vt:lpstr>Aspect Oriented Programming</vt:lpstr>
      <vt:lpstr>Summary</vt:lpstr>
      <vt:lpstr>1. Basics </vt:lpstr>
      <vt:lpstr>Terminology </vt:lpstr>
      <vt:lpstr>AOP-Proxy</vt:lpstr>
      <vt:lpstr>AOP-Proxy (II) </vt:lpstr>
      <vt:lpstr>Advice </vt:lpstr>
      <vt:lpstr>Advice (II) </vt:lpstr>
      <vt:lpstr>Pointcut </vt:lpstr>
      <vt:lpstr>Pointcut (II)</vt:lpstr>
      <vt:lpstr>Spring-AOP configuration</vt:lpstr>
      <vt:lpstr>2. Demo</vt:lpstr>
      <vt:lpstr>3. Bibliography</vt:lpstr>
      <vt:lpstr>Thank you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/>
  <cp:keywords/>
  <dc:description/>
  <cp:lastModifiedBy>Mozo Miguez, Hugo (Cognizant)</cp:lastModifiedBy>
  <cp:revision>2389</cp:revision>
  <cp:lastPrinted>2020-02-12T20:07:34Z</cp:lastPrinted>
  <dcterms:created xsi:type="dcterms:W3CDTF">2018-08-01T04:55:58Z</dcterms:created>
  <dcterms:modified xsi:type="dcterms:W3CDTF">2021-07-08T13:24:16Z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0x010100AFC59A549CE48541B951632D4196BCA1</vt:lpwstr>
  </property>
</Properties>
</file>